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7.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selections.pdf" TargetMode="External"/><Relationship Id="rId3" Type="http://schemas.openxmlformats.org/officeDocument/2006/relationships/hyperlink" Target="https://delong.typepad.com/finley-technical.pdf" TargetMode="External"/><Relationship Id="rId4" Type="http://schemas.openxmlformats.org/officeDocument/2006/relationships/hyperlink" Target="https://github.com/braddelong/public-files/blob/master/econ-135-lecture-7.pptx" TargetMode="External"/><Relationship Id="rId5" Type="http://schemas.openxmlformats.org/officeDocument/2006/relationships/hyperlink" Target="https://bcourses.berkeley.edu/courses/1487685/assignments/8065916" TargetMode="External"/><Relationship Id="rId6" Type="http://schemas.openxmlformats.org/officeDocument/2006/relationships/hyperlink" Target="https://delong.typepad.com/files/berry-smith.pdf" TargetMode="External"/><Relationship Id="rId7" Type="http://schemas.openxmlformats.org/officeDocument/2006/relationships/hyperlink" Target="https://github.com/braddelong/public-files/blob/master/econ-135-lecture-8.pptx" TargetMode="External"/><Relationship Id="rId8" Type="http://schemas.openxmlformats.org/officeDocument/2006/relationships/hyperlink" Target="https://delong.typepad.com/files/allen-industrial.pdf" TargetMode="External"/><Relationship Id="rId9" Type="http://schemas.openxmlformats.org/officeDocument/2006/relationships/hyperlink" Target="https://delong.typepad.com/files/mokyr-lever-revolution.pdf" TargetMode="External"/><Relationship Id="rId10" Type="http://schemas.openxmlformats.org/officeDocument/2006/relationships/hyperlink" Target="https://www.marxists.org/archive/marx/works/download/pdf/Manifesto.pdf" TargetMode="External"/><Relationship Id="rId11" Type="http://schemas.openxmlformats.org/officeDocument/2006/relationships/hyperlink" Target="https://github.com/braddelong/public-files/blob/master/econ-135-lecture-9.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1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les/ober-agamemnon-selections.pdf" TargetMode="External"/><Relationship Id="rId5" Type="http://schemas.openxmlformats.org/officeDocument/2006/relationships/hyperlink" Target="https://delong.typepad.com/finley-technical.pdf" TargetMode="External"/><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7:…"/>
          <p:cNvSpPr txBox="1"/>
          <p:nvPr>
            <p:ph type="title" idx="4294967295"/>
          </p:nvPr>
        </p:nvSpPr>
        <p:spPr>
          <a:xfrm>
            <a:off x="277663" y="-1"/>
            <a:ext cx="8572501" cy="2540001"/>
          </a:xfrm>
          <a:prstGeom prst="rect">
            <a:avLst/>
          </a:prstGeom>
        </p:spPr>
        <p:txBody>
          <a:bodyPr>
            <a:normAutofit fontScale="100000" lnSpcReduction="0"/>
          </a:bodyPr>
          <a:lstStyle/>
          <a:p>
            <a:pPr defTabSz="342900">
              <a:defRPr sz="4500"/>
            </a:pPr>
            <a:r>
              <a:t>Lecture 7:</a:t>
            </a:r>
          </a:p>
          <a:p>
            <a:pPr defTabSz="342900">
              <a:defRPr sz="4500"/>
            </a:pPr>
            <a:r>
              <a:t>2.3.7. Why Was Pre-Industrial Progress so Slow on Average?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WCEG; and NBER</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2020-02-13</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https://github.com/braddelong/public-files/blob/master/econ-135-lecture-7.pptx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Our Four Readings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a:t>
            </a:r>
          </a:p>
        </p:txBody>
      </p:sp>
      <p:sp>
        <p:nvSpPr>
          <p:cNvPr id="71"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 - 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Greek and Roman slavery functioned in a different context, to be sure, both internally and externally, and comparisons must be made with caution and reserve. But this particular one seems to me to be valid and necessary…”</a:t>
            </a:r>
          </a:p>
          <a:p>
            <a:pPr lvl="1" marL="298383" indent="-115503" defTabSz="219455">
              <a:spcBef>
                <a:spcPts val="500"/>
              </a:spcBef>
              <a:buFontTx/>
              <a:buChar char="•"/>
              <a:defRPr sz="1152">
                <a:latin typeface="Times New Roman"/>
                <a:ea typeface="Times New Roman"/>
                <a:cs typeface="Times New Roman"/>
                <a:sym typeface="Times New Roman"/>
              </a:defRPr>
            </a:pPr>
            <a:r>
              <a:t>“Nothing that I have said should be taken to suggest that there was no technical or economic progress whatever in antiquity. Obviously the range and quality of products were enhanced and standards of life rose, at least for the rich. The spread of urbanization suggests, and the quality of urban living confirms, that a larger share of the total income was available for non-productive expenditure…”</a:t>
            </a:r>
          </a:p>
          <a:p>
            <a:pPr marL="115503" indent="-115503" defTabSz="219455">
              <a:spcBef>
                <a:spcPts val="500"/>
              </a:spcBef>
              <a:buFontTx/>
              <a:defRPr sz="1152">
                <a:latin typeface="Times New Roman"/>
                <a:ea typeface="Times New Roman"/>
                <a:cs typeface="Times New Roman"/>
                <a:sym typeface="Times New Roman"/>
              </a:defRPr>
            </a:pPr>
            <a:r>
              <a:t>Ober: </a:t>
            </a:r>
          </a:p>
          <a:p>
            <a:pPr lvl="1" marL="298383" indent="-115503" defTabSz="219455">
              <a:spcBef>
                <a:spcPts val="500"/>
              </a:spcBef>
              <a:buFontTx/>
              <a:buChar char="•"/>
              <a:defRPr sz="1152">
                <a:latin typeface="Times New Roman"/>
                <a:ea typeface="Times New Roman"/>
                <a:cs typeface="Times New Roman"/>
                <a:sym typeface="Times New Roman"/>
              </a:defRPr>
            </a:pPr>
            <a:r>
              <a:t>“If the 'substantial growth’ conclusion is correct, as I suppose it to be, it appears that in practice, at least, Greeks were quite capable of the kind of reasoning necessary to build and sustain a growing economy. That is to say, ancient Greeks, as individuals and collectives, frequently employed economic rationality, i.e.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many surviving works of classical-era Socratics—Plato, Xenophon, and Aristotle—figure prominently in that ancient body of evidence. While scorn for trade and commerce can indeed be found outside the philosophical corpus, absent the works of the Socratic philosophers, our sense of what ‘Greek literature’ has to say about economic activity would be very different.”</a:t>
            </a:r>
          </a:p>
          <a:p>
            <a:pPr lvl="1" marL="298383" indent="-115503" defTabSz="219455">
              <a:spcBef>
                <a:spcPts val="500"/>
              </a:spcBef>
              <a:buFontTx/>
              <a:buChar char="•"/>
              <a:defRPr sz="1152">
                <a:latin typeface="Times New Roman"/>
                <a:ea typeface="Times New Roman"/>
                <a:cs typeface="Times New Roman"/>
                <a:sym typeface="Times New Roman"/>
              </a:defRPr>
            </a:pPr>
            <a:r>
              <a:t>“The approach of the Socratic philosophers to economic rationality was fundamentally critical and normative…. For Finley and his school, social status remained foundational; any activity that was not grounded in status, and in the power relations thought to inhere in status relations, was, consequently, unmoored and ephemeral. Economic activity aimed at increasing productivity, innovations aimed at increasing efficiency, and increased consumption – 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74" name="A number of possibilities:…"/>
          <p:cNvSpPr txBox="1"/>
          <p:nvPr>
            <p:ph type="body" idx="4294967295"/>
          </p:nvPr>
        </p:nvSpPr>
        <p:spPr>
          <a:xfrm>
            <a:off x="277663" y="1270000"/>
            <a:ext cx="857250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a:p>
            <a:pPr marL="240631" indent="-240631">
              <a:spcBef>
                <a:spcPts val="1200"/>
              </a:spcBef>
              <a:buFontTx/>
              <a:defRPr sz="2400">
                <a:latin typeface="Times New Roman"/>
                <a:ea typeface="Times New Roman"/>
                <a:cs typeface="Times New Roman"/>
                <a:sym typeface="Times New Roman"/>
              </a:defRPr>
            </a:pPr>
            <a:r>
              <a:t>Models:</a:t>
            </a:r>
          </a:p>
          <a:p>
            <a:pPr lvl="1" marL="621631" indent="-240631">
              <a:spcBef>
                <a:spcPts val="1200"/>
              </a:spcBef>
              <a:buFontTx/>
              <a:buChar char="•"/>
              <a:defRPr sz="2400">
                <a:latin typeface="Times New Roman"/>
                <a:ea typeface="Times New Roman"/>
                <a:cs typeface="Times New Roman"/>
                <a:sym typeface="Times New Roman"/>
              </a:defRPr>
            </a:pPr>
            <a:r>
              <a:t>The Solow growth model</a:t>
            </a:r>
          </a:p>
          <a:p>
            <a:pPr lvl="1" marL="621631" indent="-240631">
              <a:spcBef>
                <a:spcPts val="1200"/>
              </a:spcBef>
              <a:buFontTx/>
              <a:buChar char="•"/>
              <a:defRPr sz="2400">
                <a:latin typeface="Times New Roman"/>
                <a:ea typeface="Times New Roman"/>
                <a:cs typeface="Times New Roman"/>
                <a:sym typeface="Times New Roman"/>
              </a:defRPr>
            </a:pPr>
            <a:r>
              <a:t>Malthusian forces</a:t>
            </a:r>
          </a:p>
          <a:p>
            <a:pPr lvl="1" marL="621631" indent="-240631">
              <a:spcBef>
                <a:spcPts val="1200"/>
              </a:spcBef>
              <a:buFontTx/>
              <a:buChar char="•"/>
              <a:defRPr sz="2400">
                <a:latin typeface="Times New Roman"/>
                <a:ea typeface="Times New Roman"/>
                <a:cs typeface="Times New Roman"/>
                <a:sym typeface="Times New Roman"/>
              </a:defRPr>
            </a:pPr>
            <a:r>
              <a:t>“Two heads (almost) twice as good as one” &amp; “low-hanging fruit is picked first” &amp; “institutions matter a lot”</a:t>
            </a:r>
          </a:p>
          <a:p>
            <a:pPr marL="240631" indent="-240631">
              <a:spcBef>
                <a:spcPts val="1200"/>
              </a:spcBef>
              <a:buFontTx/>
              <a:defRPr sz="2400">
                <a:latin typeface="Times New Roman"/>
                <a:ea typeface="Times New Roman"/>
                <a:cs typeface="Times New Roman"/>
                <a:sym typeface="Times New Roman"/>
              </a:defRPr>
            </a:pPr>
            <a:r>
              <a:t>Malthusian economics</a:t>
            </a:r>
          </a:p>
          <a:p>
            <a:pPr lvl="1" marL="621631" indent="-240631">
              <a:spcBef>
                <a:spcPts val="1200"/>
              </a:spcBef>
              <a:buFontTx/>
              <a:buChar char="•"/>
              <a:defRPr sz="2400">
                <a:latin typeface="Times New Roman"/>
                <a:ea typeface="Times New Roman"/>
                <a:cs typeface="Times New Roman"/>
                <a:sym typeface="Times New Roman"/>
              </a:defRPr>
            </a:pPr>
            <a:r>
              <a:t>&amp; “class power”</a:t>
            </a:r>
          </a:p>
          <a:p>
            <a:pPr marL="240631" indent="-240631">
              <a:spcBef>
                <a:spcPts val="1200"/>
              </a:spcBef>
              <a:buFontTx/>
              <a:defRPr sz="2400">
                <a:latin typeface="Times New Roman"/>
                <a:ea typeface="Times New Roman"/>
                <a:cs typeface="Times New Roman"/>
                <a:sym typeface="Times New Roman"/>
              </a:defRPr>
            </a:pPr>
            <a:r>
              <a:t>Measuring prosperity relative to “subsistence”</a:t>
            </a:r>
          </a:p>
          <a:p>
            <a:pPr marL="240631" indent="-240631">
              <a:spcBef>
                <a:spcPts val="1200"/>
              </a:spcBef>
              <a:buFontTx/>
              <a:defRPr sz="2400">
                <a:latin typeface="Times New Roman"/>
                <a:ea typeface="Times New Roman"/>
                <a:cs typeface="Times New Roman"/>
                <a:sym typeface="Times New Roman"/>
              </a:defRPr>
            </a:pPr>
            <a:r>
              <a:t>Ancient empires (&amp; their rise &amp; fall)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Big Ideas: Lecture 7: Slow Ideas Growth in the Pas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7: Slow Ideas Growth in the Past</a:t>
            </a:r>
          </a:p>
        </p:txBody>
      </p:sp>
      <p:sp>
        <p:nvSpPr>
          <p:cNvPr id="77"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78"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79"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atch Our Breath…"/>
          <p:cNvSpPr txBox="1"/>
          <p:nvPr>
            <p:ph type="title"/>
          </p:nvPr>
        </p:nvSpPr>
        <p:spPr>
          <a:xfrm>
            <a:off x="276457" y="-1"/>
            <a:ext cx="8572501" cy="1270001"/>
          </a:xfrm>
          <a:prstGeom prst="rect">
            <a:avLst/>
          </a:prstGeom>
        </p:spPr>
        <p:txBody>
          <a:bodyPr/>
          <a:lstStyle/>
          <a:p>
            <a:pPr/>
            <a:r>
              <a:t>Catch Our Breath…</a:t>
            </a:r>
          </a:p>
        </p:txBody>
      </p:sp>
      <p:sp>
        <p:nvSpPr>
          <p:cNvPr id="82"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83"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84"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87"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90"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91"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94"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95"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96"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99"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00"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03"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04"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08"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09"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10"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11"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12"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13"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14"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15"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7. Why Was Pre-Industrial Progress so Slow on Average? (Feb 1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65175">
              <a:spcBef>
                <a:spcPts val="0"/>
              </a:spcBef>
              <a:buSzTx/>
              <a:buFontTx/>
              <a:buNone/>
              <a:defRPr b="1" sz="1392">
                <a:latin typeface="+mj-lt"/>
                <a:ea typeface="+mj-ea"/>
                <a:cs typeface="+mj-cs"/>
                <a:sym typeface="Helvetica"/>
              </a:defRPr>
            </a:pPr>
            <a:r>
              <a:t>7. Why Was Pre-Industrial Progress so Slow on Average? (Feb 13):</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2" invalidUrl="" action="" tgtFrame="" tooltip="" history="1" highlightClick="0" endSnd="0"/>
              </a:rPr>
              <a:t>https://delong.typepad.com/files/ober-agamemnon-selections.pdf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3" invalidUrl="" action="" tgtFrame="" tooltip="" history="1" highlightClick="0" endSnd="0"/>
              </a:rPr>
              <a:t>https://delong.typepad.com/finley-technical.pdf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https://github.com/braddelong/public-files/blob/master/econ-135-lecture-7.pptx</a:t>
            </a:r>
            <a:r>
              <a:rPr b="0"/>
              <a:t>&gt;</a:t>
            </a:r>
            <a:endParaRPr b="0"/>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5" invalidUrl="" action="" tgtFrame="" tooltip="" history="1" highlightClick="0" endSnd="0"/>
              </a:rPr>
              <a:t>https://bcourses.berkeley.edu/courses/1487685/assignments/8065916</a:t>
            </a:r>
            <a:r>
              <a:rPr b="0"/>
              <a:t>&gt;</a:t>
            </a:r>
          </a:p>
          <a:p>
            <a:pPr marL="116305" indent="-116305" defTabSz="265175">
              <a:spcBef>
                <a:spcPts val="0"/>
              </a:spcBef>
              <a:buFontTx/>
              <a:defRPr sz="1160">
                <a:latin typeface="Times New Roman"/>
                <a:ea typeface="Times New Roman"/>
                <a:cs typeface="Times New Roman"/>
                <a:sym typeface="Times New Roman"/>
              </a:defRPr>
            </a:pPr>
          </a:p>
          <a:p>
            <a:pPr marL="0" indent="0" defTabSz="265175">
              <a:spcBef>
                <a:spcPts val="0"/>
              </a:spcBef>
              <a:buSzTx/>
              <a:buFontTx/>
              <a:buNone/>
              <a:defRPr b="1" sz="1392">
                <a:latin typeface="+mj-lt"/>
                <a:ea typeface="+mj-ea"/>
                <a:cs typeface="+mj-cs"/>
                <a:sym typeface="Helvetica"/>
              </a:defRPr>
            </a:pPr>
            <a:r>
              <a:t>8. Commercial Revolutions (Feb 18):</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6" invalidUrl="" action="" tgtFrame="" tooltip="" history="1" highlightClick="0" endSnd="0"/>
              </a:rPr>
              <a:t>https://delong.typepad.com/files/berry-smith.pdf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https://github.com/braddelong/public-files/blob/master/econ-135-lecture-8.pptx</a:t>
            </a:r>
            <a:r>
              <a:rPr b="0"/>
              <a:t>&gt;</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5" invalidUrl="" action="" tgtFrame="" tooltip="" history="1" highlightClick="0" endSnd="0"/>
              </a:rPr>
              <a:t>https://bcourses.berkeley.edu/courses/1487685/assignments/8065916</a:t>
            </a:r>
            <a:r>
              <a:t>&gt;</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9. Industrial Revolutions (Feb 20):</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Robert Allen (2017): The Industrial Revolution: A Very Short Introduction, selections &lt;</a:t>
            </a:r>
            <a:r>
              <a:rPr u="sng">
                <a:solidFill>
                  <a:srgbClr val="0000FF"/>
                </a:solidFill>
                <a:uFill>
                  <a:solidFill>
                    <a:srgbClr val="0000FF"/>
                  </a:solidFill>
                </a:uFill>
                <a:hlinkClick r:id="rId8" invalidUrl="" action="" tgtFrame="" tooltip="" history="1" highlightClick="0" endSnd="0"/>
              </a:rPr>
              <a:t>https://delong.typepad.com/files/allen-industrial.pdf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9" invalidUrl="" action="" tgtFrame="" tooltip="" history="1" highlightClick="0" endSnd="0"/>
              </a:rPr>
              <a:t>https://delong.typepad.com/files/mokyr-lever-revolution.pdf</a:t>
            </a:r>
            <a:r>
              <a:t>&gt; </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10" invalidUrl="" action="" tgtFrame="" tooltip="" history="1" highlightClick="0" endSnd="0"/>
              </a:rPr>
              <a:t>https://www.marxists.org/archive/marx/works/download/pdf/Manifesto.pdf</a:t>
            </a:r>
            <a:r>
              <a:t>&gt; </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1" invalidUrl="" action="" tgtFrame="" tooltip="" history="1" highlightClick="0" endSnd="0"/>
              </a:rPr>
              <a:t>https://github.com/braddelong/public-files/blob/master/econ-135-lecture-9.pptx</a:t>
            </a:r>
            <a:r>
              <a:rPr b="0"/>
              <a:t>&gt;</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10. Exam (Feb 25):</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Instructor Reality Check</a:t>
            </a:r>
          </a:p>
          <a:p>
            <a:pPr marL="116305" indent="-116305" defTabSz="265175">
              <a:spcBef>
                <a:spcPts val="0"/>
              </a:spcBef>
              <a:buFontTx/>
              <a:defRPr sz="1160">
                <a:latin typeface="Times New Roman"/>
                <a:ea typeface="Times New Roman"/>
                <a:cs typeface="Times New Roman"/>
                <a:sym typeface="Times New Roman"/>
              </a:defRPr>
            </a:pPr>
            <a:r>
              <a:t>60% short answers; 40% essay</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1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2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2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2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28"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29"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32"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33"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36"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37"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140"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141"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142"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143"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144"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145"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14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49"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150"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151"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52"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155"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158"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159"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161"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162"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The Fall of Rome"/>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The Fall of Rome</a:t>
            </a:r>
          </a:p>
        </p:txBody>
      </p:sp>
      <p:sp>
        <p:nvSpPr>
          <p:cNvPr id="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4" name="Economic Zenith, Then Economic Decline, Then Political Decline:…"/>
          <p:cNvSpPr txBox="1"/>
          <p:nvPr>
            <p:ph type="body" sz="half" idx="4294967295"/>
          </p:nvPr>
        </p:nvSpPr>
        <p:spPr>
          <a:xfrm>
            <a:off x="277663" y="1269999"/>
            <a:ext cx="4358967" cy="5217161"/>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Economic Zenith, Then Economic Decline, Then Political Decline:</a:t>
            </a:r>
          </a:p>
          <a:p>
            <a:pPr marL="129941" indent="-129941" defTabSz="246888">
              <a:spcBef>
                <a:spcPts val="600"/>
              </a:spcBef>
              <a:buFontTx/>
              <a:defRPr sz="1296">
                <a:latin typeface="Times New Roman"/>
                <a:ea typeface="Times New Roman"/>
                <a:cs typeface="Times New Roman"/>
                <a:sym typeface="Times New Roman"/>
              </a:defRPr>
            </a:pPr>
            <a:r>
              <a:t>While the existing data are somewhat contradictory, the consensus amongst archaeologists is the early 2nd century. </a:t>
            </a:r>
          </a:p>
          <a:p>
            <a:pPr marL="129941" indent="-129941" defTabSz="246888">
              <a:spcBef>
                <a:spcPts val="600"/>
              </a:spcBef>
              <a:buFontTx/>
              <a:defRPr sz="1296">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29941" indent="-129941" defTabSz="246888">
              <a:spcBef>
                <a:spcPts val="600"/>
              </a:spcBef>
              <a:buFontTx/>
              <a:defRPr sz="1296">
                <a:latin typeface="Times New Roman"/>
                <a:ea typeface="Times New Roman"/>
                <a:cs typeface="Times New Roman"/>
                <a:sym typeface="Times New Roman"/>
              </a:defRPr>
            </a:pPr>
            <a:r>
              <a:t>Citizens began to lose their rights and by the end of the 2nd century, they were being tied to the land as serfs </a:t>
            </a:r>
          </a:p>
          <a:p>
            <a:pPr marL="129941" indent="-129941" defTabSz="246888">
              <a:spcBef>
                <a:spcPts val="600"/>
              </a:spcBef>
              <a:buFontTx/>
              <a:defRPr sz="1296">
                <a:latin typeface="Times New Roman"/>
                <a:ea typeface="Times New Roman"/>
                <a:cs typeface="Times New Roman"/>
                <a:sym typeface="Times New Roman"/>
              </a:defRPr>
            </a:pPr>
            <a:r>
              <a:t>The Barbarians were at the gates, but it seems reasonable to see this as an outcome of the weakening of Roman institutions </a:t>
            </a:r>
          </a:p>
          <a:p>
            <a:pPr marL="129941" indent="-129941" defTabSz="246888">
              <a:spcBef>
                <a:spcPts val="600"/>
              </a:spcBef>
              <a:buFontTx/>
              <a:defRPr sz="1296">
                <a:latin typeface="Times New Roman"/>
                <a:ea typeface="Times New Roman"/>
                <a:cs typeface="Times New Roman"/>
                <a:sym typeface="Times New Roman"/>
              </a:defRPr>
            </a:pPr>
            <a:r>
              <a:t>Earlier Rome had defeated far more formidable and better organized enemies like the Carthaginians. </a:t>
            </a:r>
          </a:p>
          <a:p>
            <a:pPr marL="129941" indent="-129941" defTabSz="246888">
              <a:spcBef>
                <a:spcPts val="600"/>
              </a:spcBef>
              <a:buFontTx/>
              <a:defRPr sz="1296">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29941" indent="-129941" defTabSz="246888">
              <a:spcBef>
                <a:spcPts val="600"/>
              </a:spcBef>
              <a:buFontTx/>
              <a:defRPr sz="1296">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29941" indent="-129941" defTabSz="246888">
              <a:spcBef>
                <a:spcPts val="600"/>
              </a:spcBef>
              <a:buFontTx/>
              <a:defRPr sz="1296">
                <a:latin typeface="Times New Roman"/>
                <a:ea typeface="Times New Roman"/>
                <a:cs typeface="Times New Roman"/>
                <a:sym typeface="Times New Roman"/>
              </a:defRPr>
            </a:pPr>
            <a:r>
              <a:t>But Malthusian crises are supposed to increase living standards, not reduce them.</a:t>
            </a:r>
          </a:p>
        </p:txBody>
      </p:sp>
      <p:pic>
        <p:nvPicPr>
          <p:cNvPr id="45" name="Image" descr="Image"/>
          <p:cNvPicPr>
            <a:picLocks noChangeAspect="1"/>
          </p:cNvPicPr>
          <p:nvPr/>
        </p:nvPicPr>
        <p:blipFill>
          <a:blip r:embed="rId2">
            <a:extLst/>
          </a:blip>
          <a:stretch>
            <a:fillRect/>
          </a:stretch>
        </p:blipFill>
        <p:spPr>
          <a:xfrm>
            <a:off x="4636629" y="1270000"/>
            <a:ext cx="4213535" cy="284384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16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6"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167"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17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1"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172"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1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6"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179"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182"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183"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184"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185"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18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189"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19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9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195"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196"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1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0"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201"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202"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20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20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21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21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48"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215"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5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2"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53" name="Image" descr="Image"/>
          <p:cNvPicPr>
            <a:picLocks noChangeAspect="1"/>
          </p:cNvPicPr>
          <p:nvPr/>
        </p:nvPicPr>
        <p:blipFill>
          <a:blip r:embed="rId2">
            <a:extLst/>
          </a:blip>
          <a:stretch>
            <a:fillRect/>
          </a:stretch>
        </p:blipFill>
        <p:spPr>
          <a:xfrm>
            <a:off x="277663" y="2155957"/>
            <a:ext cx="4215646" cy="2741160"/>
          </a:xfrm>
          <a:prstGeom prst="rect">
            <a:avLst/>
          </a:prstGeom>
          <a:ln w="12700">
            <a:miter lim="400000"/>
          </a:ln>
        </p:spPr>
      </p:pic>
      <p:pic>
        <p:nvPicPr>
          <p:cNvPr id="54" name="Image" descr="Image"/>
          <p:cNvPicPr>
            <a:picLocks noChangeAspect="1"/>
          </p:cNvPicPr>
          <p:nvPr/>
        </p:nvPicPr>
        <p:blipFill>
          <a:blip r:embed="rId3">
            <a:extLst/>
          </a:blip>
          <a:stretch>
            <a:fillRect/>
          </a:stretch>
        </p:blipFill>
        <p:spPr>
          <a:xfrm>
            <a:off x="4295623" y="2155957"/>
            <a:ext cx="4554541" cy="274116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Dell’s Summary of Acemoglu and Robinson on the Rise and Fall of Rome"/>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solidFill>
                  <a:srgbClr val="008000"/>
                </a:solidFill>
              </a:defRPr>
            </a:lvl1pPr>
          </a:lstStyle>
          <a:p>
            <a:pPr/>
            <a:r>
              <a:t>Dell’s Summary of Acemoglu and Robinson on the Rise and Fall of Rome</a:t>
            </a:r>
          </a:p>
        </p:txBody>
      </p:sp>
      <p:sp>
        <p:nvSpPr>
          <p:cNvPr id="5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8" name="“Efflorescence” driven by good institution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3463">
              <a:buSzTx/>
              <a:buFontTx/>
              <a:buNone/>
              <a:defRPr b="1" sz="1488">
                <a:latin typeface="+mj-lt"/>
                <a:ea typeface="+mj-ea"/>
                <a:cs typeface="+mj-cs"/>
                <a:sym typeface="Helvetica"/>
              </a:defRPr>
            </a:pPr>
            <a:r>
              <a:t>“Efflorescence” driven by good institutions:</a:t>
            </a:r>
          </a:p>
          <a:p>
            <a:pPr marL="149191" indent="-149191" defTabSz="283463">
              <a:buFontTx/>
              <a:defRPr sz="1488">
                <a:latin typeface="Times New Roman"/>
                <a:ea typeface="Times New Roman"/>
                <a:cs typeface="Times New Roman"/>
                <a:sym typeface="Times New Roman"/>
              </a:defRPr>
            </a:pPr>
            <a:r>
              <a:t>Historically economic growth coincided with institutional innovation: creation of states with working political institutions that could provide public goods, law and order, encourage trade etc. </a:t>
            </a:r>
          </a:p>
          <a:p>
            <a:pPr marL="149191" indent="-149191" defTabSz="283463">
              <a:buFontTx/>
              <a:defRPr sz="1488">
                <a:latin typeface="Times New Roman"/>
                <a:ea typeface="Times New Roman"/>
                <a:cs typeface="Times New Roman"/>
                <a:sym typeface="Times New Roman"/>
              </a:defRPr>
            </a:pPr>
            <a:r>
              <a:t>Functioning states could also raise taxes and fund armies, allowing widespread conquests. </a:t>
            </a:r>
          </a:p>
          <a:p>
            <a:pPr marL="149191" indent="-149191" defTabSz="283463">
              <a:buFontTx/>
              <a:defRPr sz="1488">
                <a:latin typeface="Times New Roman"/>
                <a:ea typeface="Times New Roman"/>
                <a:cs typeface="Times New Roman"/>
                <a:sym typeface="Times New Roman"/>
              </a:defRPr>
            </a:pPr>
            <a:r>
              <a:t>However, they argue these were fundamentally extractive institutions, even if in some cases economic institutions were initially relatively inclusive. </a:t>
            </a:r>
          </a:p>
          <a:p>
            <a:pPr marL="149191" indent="-149191" defTabSz="283463">
              <a:buFontTx/>
              <a:defRPr sz="1488">
                <a:latin typeface="Times New Roman"/>
                <a:ea typeface="Times New Roman"/>
                <a:cs typeface="Times New Roman"/>
                <a:sym typeface="Times New Roman"/>
              </a:defRPr>
            </a:pPr>
            <a:r>
              <a:t>They argue that extractive growth is not sustained because there is little technological change. Moreover, it naturally creates political instability which eventually destroys the institutions which started the growth. </a:t>
            </a:r>
          </a:p>
          <a:p>
            <a:pPr marL="149191" indent="-149191" defTabSz="283463">
              <a:buFontTx/>
              <a:defRPr sz="1488">
                <a:latin typeface="Times New Roman"/>
                <a:ea typeface="Times New Roman"/>
                <a:cs typeface="Times New Roman"/>
                <a:sym typeface="Times New Roman"/>
              </a:defRPr>
            </a:pPr>
            <a:r>
              <a:t>For the Roman Empire, the collapse of Roman authority was pronounced, particularly in the West: </a:t>
            </a:r>
          </a:p>
          <a:p>
            <a:pPr lvl="1" marL="385411" indent="-149191" defTabSz="283463">
              <a:buFontTx/>
              <a:buChar char="•"/>
              <a:defRPr sz="1488">
                <a:latin typeface="Times New Roman"/>
                <a:ea typeface="Times New Roman"/>
                <a:cs typeface="Times New Roman"/>
                <a:sym typeface="Times New Roman"/>
              </a:defRPr>
            </a:pPr>
            <a:r>
              <a:t>By 450AD all the trappings of Roman economic prosperity were gone. </a:t>
            </a:r>
          </a:p>
          <a:p>
            <a:pPr lvl="1" marL="385411" indent="-149191" defTabSz="283463">
              <a:buFontTx/>
              <a:buChar char="•"/>
              <a:defRPr sz="1488">
                <a:latin typeface="Times New Roman"/>
                <a:ea typeface="Times New Roman"/>
                <a:cs typeface="Times New Roman"/>
                <a:sym typeface="Times New Roman"/>
              </a:defRPr>
            </a:pPr>
            <a:r>
              <a:t>Money vanished from circulation. </a:t>
            </a:r>
          </a:p>
          <a:p>
            <a:pPr lvl="1" marL="385411" indent="-149191" defTabSz="283463">
              <a:buFontTx/>
              <a:buChar char="•"/>
              <a:defRPr sz="1488">
                <a:latin typeface="Times New Roman"/>
                <a:ea typeface="Times New Roman"/>
                <a:cs typeface="Times New Roman"/>
                <a:sym typeface="Times New Roman"/>
              </a:defRPr>
            </a:pPr>
            <a:r>
              <a:t>Urban areas were abandoned and buildings stripped of stone. </a:t>
            </a:r>
          </a:p>
          <a:p>
            <a:pPr lvl="1" marL="385411" indent="-149191" defTabSz="283463">
              <a:buFontTx/>
              <a:buChar char="•"/>
              <a:defRPr sz="1488">
                <a:latin typeface="Times New Roman"/>
                <a:ea typeface="Times New Roman"/>
                <a:cs typeface="Times New Roman"/>
                <a:sym typeface="Times New Roman"/>
              </a:defRPr>
            </a:pPr>
            <a:r>
              <a:t>The roads were overgrown with weeds. </a:t>
            </a:r>
          </a:p>
          <a:p>
            <a:pPr lvl="1" marL="385411" indent="-149191" defTabSz="283463">
              <a:buFontTx/>
              <a:buChar char="•"/>
              <a:defRPr sz="1488">
                <a:latin typeface="Times New Roman"/>
                <a:ea typeface="Times New Roman"/>
                <a:cs typeface="Times New Roman"/>
                <a:sym typeface="Times New Roman"/>
              </a:defRPr>
            </a:pPr>
            <a:r>
              <a:t>The only type of pottery which was fabricated was crude and hand made, not manufactured. </a:t>
            </a:r>
          </a:p>
          <a:p>
            <a:pPr lvl="1" marL="385411" indent="-149191" defTabSz="283463">
              <a:buFontTx/>
              <a:buChar char="•"/>
              <a:defRPr sz="1488">
                <a:latin typeface="Times New Roman"/>
                <a:ea typeface="Times New Roman"/>
                <a:cs typeface="Times New Roman"/>
                <a:sym typeface="Times New Roman"/>
              </a:defRPr>
            </a:pPr>
            <a:r>
              <a:t>People forgot how to use mortar and they also forgot how to read and write. </a:t>
            </a:r>
          </a:p>
          <a:p>
            <a:pPr lvl="1" marL="385411" indent="-149191" defTabSz="283463">
              <a:buFontTx/>
              <a:buChar char="•"/>
              <a:defRPr sz="1488">
                <a:latin typeface="Times New Roman"/>
                <a:ea typeface="Times New Roman"/>
                <a:cs typeface="Times New Roman"/>
                <a:sym typeface="Times New Roman"/>
              </a:defRPr>
            </a:pPr>
            <a:r>
              <a:t>Roofs were made of branches, not tiles. </a:t>
            </a:r>
          </a:p>
          <a:p>
            <a:pPr lvl="1" marL="385411" indent="-149191" defTabSz="283463">
              <a:buFontTx/>
              <a:buChar char="•"/>
              <a:defRPr sz="1488">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Why Was Pre-Industrial Progress so Slow on Average?</a:t>
            </a:r>
          </a:p>
        </p:txBody>
      </p:sp>
      <p:sp>
        <p:nvSpPr>
          <p:cNvPr id="61"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4" invalidUrl="" action="" tgtFrame="" tooltip="" history="1" highlightClick="0" endSnd="0"/>
              </a:rPr>
              <a:t>https://delong.typepad.com/files/ober-agamemnon-selections.pdf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5" invalidUrl="" action="" tgtFrame="" tooltip="" history="1" highlightClick="0" endSnd="0"/>
              </a:rPr>
              <a:t>https://delong.typepad.com/finley-technical.pdf</a:t>
            </a:r>
            <a:r>
              <a:t>&gt;</a:t>
            </a:r>
          </a:p>
        </p:txBody>
      </p:sp>
      <p:pic>
        <p:nvPicPr>
          <p:cNvPr id="62" name="Image" descr="Image"/>
          <p:cNvPicPr>
            <a:picLocks noChangeAspect="1"/>
          </p:cNvPicPr>
          <p:nvPr/>
        </p:nvPicPr>
        <p:blipFill>
          <a:blip r:embed="rId6">
            <a:extLst/>
          </a:blip>
          <a:stretch>
            <a:fillRect/>
          </a:stretch>
        </p:blipFill>
        <p:spPr>
          <a:xfrm>
            <a:off x="4636629" y="1269999"/>
            <a:ext cx="3819835" cy="21056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65"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Our Four Readings 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a:t>
            </a:r>
          </a:p>
        </p:txBody>
      </p:sp>
      <p:sp>
        <p:nvSpPr>
          <p:cNvPr id="68"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342900">
              <a:spcBef>
                <a:spcPts val="900"/>
              </a:spcBef>
              <a:buSzTx/>
              <a:buFontTx/>
              <a:buNone/>
              <a:defRPr b="1" sz="1800">
                <a:latin typeface="+mj-lt"/>
                <a:ea typeface="+mj-ea"/>
                <a:cs typeface="+mj-cs"/>
                <a:sym typeface="Helvetica"/>
              </a:defRPr>
            </a:pPr>
            <a:r>
              <a:t>What possibilities do they argue for?:</a:t>
            </a:r>
          </a:p>
          <a:p>
            <a:pPr marL="180473" indent="-180473" defTabSz="342900">
              <a:spcBef>
                <a:spcPts val="900"/>
              </a:spcBef>
              <a:buFontTx/>
              <a:defRPr sz="1800">
                <a:latin typeface="Times New Roman"/>
                <a:ea typeface="Times New Roman"/>
                <a:cs typeface="Times New Roman"/>
                <a:sym typeface="Times New Roman"/>
              </a:defRPr>
            </a:pPr>
            <a:r>
              <a:t>Jongman: </a:t>
            </a:r>
          </a:p>
          <a:p>
            <a:pPr lvl="1" marL="466223" indent="-180473" defTabSz="342900">
              <a:spcBef>
                <a:spcPts val="900"/>
              </a:spcBef>
              <a:buFontTx/>
              <a:buChar char="•"/>
              <a:defRPr sz="1800">
                <a:latin typeface="Times New Roman"/>
                <a:ea typeface="Times New Roman"/>
                <a:cs typeface="Times New Roman"/>
                <a:sym typeface="Times New Roman"/>
              </a:defRPr>
            </a:pPr>
            <a:r>
              <a:t>“Population went down… production per man hour must have gone up….. Conversely, rents must have gone therefore the incomes of elite land-owners. The Roman Empire should have turned into a world of happy and prosperous peasants, and much greater social equality than before. The theory is impeccable, but reality was, of course, different. What we witness from the late second century is the emergence of a new social, political, and legal regime, where oppression replaces the entitlements of citizenship…”</a:t>
            </a:r>
          </a:p>
          <a:p>
            <a:pPr marL="180473" indent="-180473" defTabSz="342900">
              <a:spcBef>
                <a:spcPts val="900"/>
              </a:spcBef>
              <a:buFontTx/>
              <a:defRPr sz="1800">
                <a:latin typeface="Times New Roman"/>
                <a:ea typeface="Times New Roman"/>
                <a:cs typeface="Times New Roman"/>
                <a:sym typeface="Times New Roman"/>
              </a:defRPr>
            </a:pPr>
            <a:r>
              <a:t>Temin:</a:t>
            </a:r>
          </a:p>
          <a:p>
            <a:pPr lvl="1" marL="466223" indent="-180473" defTabSz="342900">
              <a:spcBef>
                <a:spcPts val="900"/>
              </a:spcBef>
              <a:buFontTx/>
              <a:buChar char="•"/>
              <a:defRPr sz="1800">
                <a:latin typeface="Times New Roman"/>
                <a:ea typeface="Times New Roman"/>
                <a:cs typeface="Times New Roman"/>
                <a:sym typeface="Times New Roman"/>
              </a:defRPr>
            </a:pPr>
            <a:r>
              <a:t>“The high ratio of wages to energy costs was not only absent in eighteenth- century continental Europe; it was absent as well in the Roman Empire. Despite the technical progress being made then that we are discovering more about, there was no possibility of escaping from the Malthusian constraints with the price ratios that existed then. However prosperous Rome may have been, it was not on the verge of having an Industrial Revolution. There was no analog of the British coal industry in antiquity and therefore no possibility that industrialization could have begun in the ancient world.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